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1"/>
  </p:notesMasterIdLst>
  <p:handoutMasterIdLst>
    <p:handoutMasterId r:id="rId12"/>
  </p:handoutMasterIdLst>
  <p:sldIdLst>
    <p:sldId id="256" r:id="rId2"/>
    <p:sldId id="290" r:id="rId3"/>
    <p:sldId id="287" r:id="rId4"/>
    <p:sldId id="266" r:id="rId5"/>
    <p:sldId id="293" r:id="rId6"/>
    <p:sldId id="294" r:id="rId7"/>
    <p:sldId id="288" r:id="rId8"/>
    <p:sldId id="296" r:id="rId9"/>
    <p:sldId id="295" r:id="rId10"/>
  </p:sldIdLst>
  <p:sldSz cx="9144000" cy="6858000" type="screen4x3"/>
  <p:notesSz cx="6794500" cy="9906000"/>
  <p:custDataLst>
    <p:tags r:id="rId13"/>
  </p:custData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srgbClr val="FF0000"/>
    </p:penClr>
  </p:showPr>
  <p:clrMru>
    <a:srgbClr val="FF9900"/>
    <a:srgbClr val="FF9966"/>
    <a:srgbClr val="00FF00"/>
    <a:srgbClr val="00FFFF"/>
    <a:srgbClr val="00CCFF"/>
    <a:srgbClr val="FF0000"/>
    <a:srgbClr val="000000"/>
    <a:srgbClr val="FFFF99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3548" autoAdjust="0"/>
  </p:normalViewPr>
  <p:slideViewPr>
    <p:cSldViewPr snapToGrid="0">
      <p:cViewPr>
        <p:scale>
          <a:sx n="70" d="100"/>
          <a:sy n="70" d="100"/>
        </p:scale>
        <p:origin x="-1302" y="132"/>
      </p:cViewPr>
      <p:guideLst>
        <p:guide orient="horz" pos="2662"/>
        <p:guide pos="2880"/>
      </p:guideLst>
    </p:cSldViewPr>
  </p:slideViewPr>
  <p:outlineViewPr>
    <p:cViewPr>
      <p:scale>
        <a:sx n="33" d="100"/>
        <a:sy n="33" d="100"/>
      </p:scale>
      <p:origin x="0" y="19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67C4D54-C9C1-4560-9640-56B5D9BD131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B543B569-8566-4118-9078-F80DAF823908}" type="datetimeFigureOut">
              <a:rPr lang="fr-FR"/>
              <a:pPr>
                <a:defRPr/>
              </a:pPr>
              <a:t>01/10/2017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3698EF2D-039E-4A73-87E2-41E5DACFCFD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3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BB204F4-069D-4F44-9589-77125428DE91}" type="slidenum">
              <a:rPr lang="fr-FR" smtClean="0">
                <a:cs typeface="Arial" charset="0"/>
              </a:rPr>
              <a:pPr/>
              <a:t>1</a:t>
            </a:fld>
            <a:endParaRPr lang="fr-F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4" name="Espace réservé du numéro de diapositive 3"/>
          <p:cNvSpPr txBox="1">
            <a:spLocks noGrp="1"/>
          </p:cNvSpPr>
          <p:nvPr/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6DC20C4-0109-49BA-B856-D9DF09A96F30}" type="slidenum">
              <a:rPr lang="fr-FR" sz="1200">
                <a:cs typeface="Arial" charset="0"/>
              </a:rPr>
              <a:pPr algn="r"/>
              <a:t>2</a:t>
            </a:fld>
            <a:endParaRPr lang="fr-FR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C3C63D7-9046-4A70-A7DC-B54ED20CF093}" type="slidenum">
              <a:rPr lang="fr-FR" smtClean="0">
                <a:cs typeface="Arial" charset="0"/>
              </a:rPr>
              <a:pPr/>
              <a:t>4</a:t>
            </a:fld>
            <a:endParaRPr lang="fr-F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Espace réservé du numéro de diapositive 3"/>
          <p:cNvSpPr txBox="1">
            <a:spLocks noGrp="1"/>
          </p:cNvSpPr>
          <p:nvPr/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E297CF8-C213-4A89-B06A-78293AC6915C}" type="slidenum">
              <a:rPr lang="fr-FR" sz="1200">
                <a:cs typeface="Arial" charset="0"/>
              </a:rPr>
              <a:pPr algn="r"/>
              <a:t>5</a:t>
            </a:fld>
            <a:endParaRPr lang="fr-FR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Espace réservé du numéro de diapositive 3"/>
          <p:cNvSpPr txBox="1">
            <a:spLocks noGrp="1"/>
          </p:cNvSpPr>
          <p:nvPr/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B1F20C6-40BE-4501-ABED-0E2E3B8EC88E}" type="slidenum">
              <a:rPr lang="fr-FR" sz="1200">
                <a:cs typeface="Arial" charset="0"/>
              </a:rPr>
              <a:pPr algn="r"/>
              <a:t>6</a:t>
            </a:fld>
            <a:endParaRPr lang="fr-FR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insa_couleur_hau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7038" y="0"/>
            <a:ext cx="7446962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7" descr="insa_couleur_bas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3863" y="750888"/>
            <a:ext cx="7450137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9"/>
          <p:cNvSpPr txBox="1">
            <a:spLocks noChangeArrowheads="1"/>
          </p:cNvSpPr>
          <p:nvPr userDrawn="1"/>
        </p:nvSpPr>
        <p:spPr bwMode="auto">
          <a:xfrm>
            <a:off x="0" y="6613525"/>
            <a:ext cx="9144000" cy="244475"/>
          </a:xfrm>
          <a:prstGeom prst="rect">
            <a:avLst/>
          </a:prstGeom>
          <a:solidFill>
            <a:srgbClr val="DE5A00"/>
          </a:solidFill>
          <a:ln>
            <a:noFill/>
          </a:ln>
          <a:extLst>
            <a:ext uri="{91240B29-F687-4f45-9708-019B960494DF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000" b="1">
                <a:solidFill>
                  <a:schemeClr val="bg1"/>
                </a:solidFill>
                <a:latin typeface="Verdana" pitchFamily="34" charset="0"/>
                <a:cs typeface="Arial" pitchFamily="34" charset="0"/>
              </a:rPr>
              <a:t>135 avenue de Rangueil – 31077 Toulouse cedex 4 – Tel : 05.61.55.95.13 – Fax : 05.61.55.95.00 - www.insa-toulouse.fr</a:t>
            </a:r>
          </a:p>
        </p:txBody>
      </p:sp>
      <p:pic>
        <p:nvPicPr>
          <p:cNvPr id="5" name="Image 7" descr="INSA_toulouse_2014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9275"/>
            <a:ext cx="1685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15113" y="274638"/>
            <a:ext cx="2071687" cy="6107112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95288" y="274638"/>
            <a:ext cx="6067425" cy="61071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395288" y="274638"/>
            <a:ext cx="8291512" cy="610711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95288" y="1131888"/>
            <a:ext cx="4038600" cy="5249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86288" y="1131888"/>
            <a:ext cx="4038600" cy="5249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0" y="6613525"/>
            <a:ext cx="9144000" cy="244475"/>
          </a:xfrm>
          <a:prstGeom prst="rect">
            <a:avLst/>
          </a:prstGeom>
          <a:solidFill>
            <a:srgbClr val="2A2C7A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000" b="1" dirty="0">
                <a:solidFill>
                  <a:schemeClr val="bg1"/>
                </a:solidFill>
                <a:latin typeface="Verdana" pitchFamily="34" charset="0"/>
                <a:cs typeface="Arial" pitchFamily="34" charset="0"/>
              </a:rPr>
              <a:t>APP de Conception CMOS analogique en 5e année ESE</a:t>
            </a:r>
          </a:p>
        </p:txBody>
      </p:sp>
      <p:sp>
        <p:nvSpPr>
          <p:cNvPr id="205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131888"/>
            <a:ext cx="8229600" cy="524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Text Box 17"/>
          <p:cNvSpPr txBox="1">
            <a:spLocks noChangeArrowheads="1"/>
          </p:cNvSpPr>
          <p:nvPr/>
        </p:nvSpPr>
        <p:spPr bwMode="auto">
          <a:xfrm>
            <a:off x="1754188" y="1162050"/>
            <a:ext cx="7908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z="2400" smtClean="0">
              <a:ea typeface="+mn-ea"/>
              <a:cs typeface="Arial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  <p:sldLayoutId id="214748407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2A2C7A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2A2C7A"/>
          </a:solidFill>
          <a:latin typeface="Verdana" pitchFamily="34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2A2C7A"/>
          </a:solidFill>
          <a:latin typeface="Verdana" pitchFamily="34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2A2C7A"/>
          </a:solidFill>
          <a:latin typeface="Verdana" pitchFamily="34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2A2C7A"/>
          </a:solidFill>
          <a:latin typeface="Verdana" pitchFamily="34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 b="1">
          <a:solidFill>
            <a:srgbClr val="2A2C7A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 b="1">
          <a:solidFill>
            <a:srgbClr val="2A2C7A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 b="1">
          <a:solidFill>
            <a:srgbClr val="2A2C7A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 b="1">
          <a:solidFill>
            <a:srgbClr val="2A2C7A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3333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333333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333333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rgbClr val="333333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rgbClr val="333333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200">
          <a:solidFill>
            <a:srgbClr val="33333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200">
          <a:solidFill>
            <a:srgbClr val="33333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200">
          <a:solidFill>
            <a:srgbClr val="33333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200">
          <a:solidFill>
            <a:srgbClr val="333333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704850" y="1322388"/>
            <a:ext cx="7734300" cy="3978275"/>
          </a:xfrm>
          <a:solidFill>
            <a:srgbClr val="CCECFF"/>
          </a:solidFill>
        </p:spPr>
        <p:txBody>
          <a:bodyPr/>
          <a:lstStyle/>
          <a:p>
            <a:pPr eaLnBrk="1" hangingPunct="1"/>
            <a:r>
              <a:rPr lang="fr-FR" sz="4000" b="0" dirty="0" err="1" smtClean="0"/>
              <a:t>Analog</a:t>
            </a:r>
            <a:r>
              <a:rPr lang="fr-FR" sz="4000" b="0" dirty="0" smtClean="0"/>
              <a:t> and RF CMOS circuit design</a:t>
            </a:r>
            <a:br>
              <a:rPr lang="fr-FR" sz="4000" b="0" dirty="0" smtClean="0"/>
            </a:br>
            <a:r>
              <a:rPr lang="fr-FR" sz="4000" b="0" dirty="0" smtClean="0"/>
              <a:t/>
            </a:r>
            <a:br>
              <a:rPr lang="fr-FR" sz="4000" b="0" dirty="0" smtClean="0"/>
            </a:br>
            <a:r>
              <a:rPr lang="fr-FR" sz="3600" b="0" dirty="0" err="1" smtClean="0"/>
              <a:t>Design</a:t>
            </a:r>
            <a:r>
              <a:rPr lang="fr-FR" sz="3600" b="0" dirty="0" smtClean="0"/>
              <a:t> of a </a:t>
            </a:r>
            <a:r>
              <a:rPr lang="fr-FR" sz="3600" b="0" dirty="0" err="1" smtClean="0"/>
              <a:t>fully</a:t>
            </a:r>
            <a:r>
              <a:rPr lang="fr-FR" sz="3600" b="0" dirty="0" smtClean="0"/>
              <a:t> </a:t>
            </a:r>
            <a:r>
              <a:rPr lang="fr-FR" sz="3600" b="0" dirty="0" err="1" smtClean="0"/>
              <a:t>integrated</a:t>
            </a:r>
            <a:r>
              <a:rPr lang="fr-FR" sz="3600" b="0" dirty="0" smtClean="0"/>
              <a:t> </a:t>
            </a:r>
            <a:r>
              <a:rPr lang="fr-FR" sz="3600" b="0" dirty="0" err="1" smtClean="0"/>
              <a:t>wireless</a:t>
            </a:r>
            <a:r>
              <a:rPr lang="fr-FR" sz="3600" b="0" dirty="0" smtClean="0"/>
              <a:t> power </a:t>
            </a:r>
            <a:r>
              <a:rPr lang="fr-FR" sz="3600" b="0" dirty="0" err="1" smtClean="0"/>
              <a:t>transmitter</a:t>
            </a:r>
            <a:r>
              <a:rPr lang="fr-FR" sz="4000" b="0" dirty="0" smtClean="0"/>
              <a:t/>
            </a:r>
            <a:br>
              <a:rPr lang="fr-FR" sz="4000" b="0" dirty="0" smtClean="0"/>
            </a:br>
            <a:endParaRPr lang="fr-FR" sz="4000" b="0" dirty="0" smtClean="0"/>
          </a:p>
        </p:txBody>
      </p:sp>
      <p:sp>
        <p:nvSpPr>
          <p:cNvPr id="4099" name="Text Box 9"/>
          <p:cNvSpPr txBox="1">
            <a:spLocks noChangeArrowheads="1"/>
          </p:cNvSpPr>
          <p:nvPr/>
        </p:nvSpPr>
        <p:spPr bwMode="auto">
          <a:xfrm>
            <a:off x="309562" y="5603326"/>
            <a:ext cx="531331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Arial" charset="0"/>
              </a:rPr>
              <a:t>Alexandre Boyer, Sonia Ben </a:t>
            </a:r>
            <a:r>
              <a:rPr lang="fr-FR" sz="2400" dirty="0" err="1" smtClean="0">
                <a:latin typeface="Arial" charset="0"/>
              </a:rPr>
              <a:t>Dhia</a:t>
            </a:r>
            <a:endParaRPr lang="fr-FR" sz="2400" dirty="0" smtClean="0">
              <a:latin typeface="Arial" charset="0"/>
            </a:endParaRPr>
          </a:p>
          <a:p>
            <a:r>
              <a:rPr lang="fr-FR" sz="2000" i="1" dirty="0" smtClean="0">
                <a:latin typeface="Arial" charset="0"/>
              </a:rPr>
              <a:t>alexandre.boyer@insa-toulouse.fr</a:t>
            </a:r>
          </a:p>
          <a:p>
            <a:r>
              <a:rPr lang="fr-FR" sz="2000" i="1" dirty="0" smtClean="0">
                <a:latin typeface="Arial" charset="0"/>
              </a:rPr>
              <a:t>www.alexandre-boyer.fr </a:t>
            </a:r>
            <a:endParaRPr lang="fr-FR" sz="2000" i="1" dirty="0">
              <a:latin typeface="Arial" charset="0"/>
            </a:endParaRP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7370763" y="5835650"/>
            <a:ext cx="14112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  <a:cs typeface="Arial" charset="0"/>
              </a:rPr>
              <a:t>2017-2018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33363" y="915988"/>
            <a:ext cx="8896350" cy="790575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fr-FR" sz="1800" smtClean="0">
                <a:solidFill>
                  <a:schemeClr val="tx1"/>
                </a:solidFill>
              </a:rPr>
              <a:t>Project based learning</a:t>
            </a:r>
          </a:p>
          <a:p>
            <a:pPr eaLnBrk="1" hangingPunct="1">
              <a:lnSpc>
                <a:spcPct val="125000"/>
              </a:lnSpc>
            </a:pPr>
            <a:r>
              <a:rPr lang="fr-FR" sz="1800" smtClean="0">
                <a:solidFill>
                  <a:schemeClr val="tx1"/>
                </a:solidFill>
              </a:rPr>
              <a:t>Intended learning outcomes</a:t>
            </a:r>
            <a:r>
              <a:rPr lang="fr-FR" sz="1800" smtClean="0"/>
              <a:t>:</a:t>
            </a:r>
          </a:p>
          <a:p>
            <a:pPr lvl="1" eaLnBrk="1" hangingPunct="1">
              <a:lnSpc>
                <a:spcPct val="125000"/>
              </a:lnSpc>
              <a:buFontTx/>
              <a:buNone/>
            </a:pPr>
            <a:endParaRPr lang="fr-FR" smtClean="0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81025" y="381000"/>
            <a:ext cx="8562975" cy="336550"/>
          </a:xfrm>
          <a:prstGeom prst="rect">
            <a:avLst/>
          </a:prstGeom>
          <a:solidFill>
            <a:srgbClr val="2A2C7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1600" b="1">
                <a:solidFill>
                  <a:schemeClr val="bg1"/>
                </a:solidFill>
                <a:latin typeface="Verdana" pitchFamily="34" charset="0"/>
              </a:rPr>
              <a:t>Presentation of the project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341313" y="1860550"/>
          <a:ext cx="8134066" cy="394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73003"/>
                <a:gridCol w="23610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List of learning outcomes</a:t>
                      </a:r>
                      <a:endParaRPr lang="en-US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smtClean="0"/>
                        <a:t>Level</a:t>
                      </a:r>
                      <a:endParaRPr lang="en-US" b="1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smtClean="0"/>
                        <a:t>Know the fundamental</a:t>
                      </a:r>
                      <a:r>
                        <a:rPr lang="en-US" baseline="0" noProof="0" smtClean="0"/>
                        <a:t> building blocks used in analog, RF and digital circuits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Knowledge &amp; comprenhension</a:t>
                      </a:r>
                      <a:endParaRPr lang="en-US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smtClean="0"/>
                        <a:t>Understand their operation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Comprehension</a:t>
                      </a:r>
                      <a:endParaRPr lang="en-US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smtClean="0"/>
                        <a:t>Specify the electronic</a:t>
                      </a:r>
                      <a:r>
                        <a:rPr lang="en-US" baseline="0" noProof="0" smtClean="0"/>
                        <a:t> architecture of an integrated circuit from specifications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Application</a:t>
                      </a:r>
                      <a:endParaRPr lang="en-US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smtClean="0"/>
                        <a:t>Use CAD tools to develop and check</a:t>
                      </a:r>
                      <a:r>
                        <a:rPr lang="en-US" baseline="0" noProof="0" smtClean="0"/>
                        <a:t> the operation of CMOS IC project</a:t>
                      </a:r>
                      <a:endParaRPr lang="en-US" noProof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Application</a:t>
                      </a:r>
                      <a:endParaRPr lang="en-US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Analyze the influence of environmental and process effects on IC performance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Analysis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Propose and</a:t>
                      </a:r>
                      <a:r>
                        <a:rPr lang="en-US" baseline="0" noProof="0" dirty="0" smtClean="0"/>
                        <a:t> evaluate IC design solutions to respond to performance criteria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Synthesis &amp; Evaluation</a:t>
                      </a:r>
                      <a:endParaRPr lang="en-US" noProof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581025" y="381000"/>
            <a:ext cx="8562975" cy="338138"/>
          </a:xfrm>
          <a:prstGeom prst="rect">
            <a:avLst/>
          </a:prstGeom>
          <a:solidFill>
            <a:srgbClr val="2A2C7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1600" b="1">
                <a:solidFill>
                  <a:schemeClr val="bg1"/>
                </a:solidFill>
                <a:latin typeface="Verdana" pitchFamily="34" charset="0"/>
              </a:rPr>
              <a:t>Analog and RF circuit design: Context</a:t>
            </a:r>
          </a:p>
        </p:txBody>
      </p:sp>
      <p:sp>
        <p:nvSpPr>
          <p:cNvPr id="1028" name="Rectangle 2"/>
          <p:cNvSpPr txBox="1">
            <a:spLocks noChangeArrowheads="1"/>
          </p:cNvSpPr>
          <p:nvPr/>
        </p:nvSpPr>
        <p:spPr bwMode="auto">
          <a:xfrm>
            <a:off x="247650" y="933450"/>
            <a:ext cx="889635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5000"/>
              </a:lnSpc>
              <a:spcBef>
                <a:spcPct val="20000"/>
              </a:spcBef>
              <a:buFontTx/>
              <a:buChar char="•"/>
            </a:pPr>
            <a:r>
              <a:rPr lang="fr-FR" sz="1800">
                <a:latin typeface="Verdana" pitchFamily="34" charset="0"/>
              </a:rPr>
              <a:t>Typical design flow of analog/RF IC (full custom)</a:t>
            </a:r>
            <a:endParaRPr lang="fr-FR" sz="1600">
              <a:latin typeface="Verdana" pitchFamily="34" charset="0"/>
            </a:endParaRP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-106363"/>
            <a:ext cx="1841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1285875" y="1335727"/>
          <a:ext cx="6572250" cy="5299075"/>
        </p:xfrm>
        <a:graphic>
          <a:graphicData uri="http://schemas.openxmlformats.org/presentationml/2006/ole">
            <p:oleObj spid="_x0000_s1026" name="Diapositive" r:id="rId4" imgW="4559861" imgH="3419763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39725" y="792163"/>
            <a:ext cx="6259513" cy="852487"/>
          </a:xfrm>
        </p:spPr>
        <p:txBody>
          <a:bodyPr/>
          <a:lstStyle/>
          <a:p>
            <a:pPr marL="185738" indent="-185738" algn="just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fr-FR" sz="1600" smtClean="0">
                <a:solidFill>
                  <a:srgbClr val="000000"/>
                </a:solidFill>
              </a:rPr>
              <a:t>Design of a fully integrated wireless power transmitter for small mobile devices (e.g. smartphone) in an automotive context</a:t>
            </a:r>
          </a:p>
          <a:p>
            <a:pPr marL="185738" indent="-185738" algn="just" eaLnBrk="1" hangingPunct="1">
              <a:lnSpc>
                <a:spcPct val="80000"/>
              </a:lnSpc>
              <a:buFont typeface="Wingdings" pitchFamily="2" charset="2"/>
              <a:buChar char="ü"/>
            </a:pPr>
            <a:endParaRPr lang="fr-FR" sz="1600" smtClean="0">
              <a:solidFill>
                <a:srgbClr val="000000"/>
              </a:solidFill>
            </a:endParaRPr>
          </a:p>
          <a:p>
            <a:pPr marL="185738" indent="-185738" algn="just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fr-FR" sz="1600" smtClean="0">
                <a:solidFill>
                  <a:srgbClr val="000000"/>
                </a:solidFill>
              </a:rPr>
              <a:t>Fully integrated = all the functional blocks are embeded on the same die, the number of external components are limited as much as possible.</a:t>
            </a:r>
          </a:p>
          <a:p>
            <a:pPr marL="185738" indent="-185738" algn="just" eaLnBrk="1" hangingPunct="1">
              <a:lnSpc>
                <a:spcPct val="80000"/>
              </a:lnSpc>
              <a:buFont typeface="Wingdings" pitchFamily="2" charset="2"/>
              <a:buChar char="ü"/>
            </a:pPr>
            <a:endParaRPr lang="fr-FR" sz="1800" smtClean="0">
              <a:solidFill>
                <a:srgbClr val="000000"/>
              </a:solidFill>
            </a:endParaRPr>
          </a:p>
          <a:p>
            <a:pPr marL="185738" indent="-185738" algn="just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fr-FR" sz="1600" smtClean="0">
                <a:solidFill>
                  <a:srgbClr val="000000"/>
                </a:solidFill>
              </a:rPr>
              <a:t>The transmitter must meet the requirements of the standard QI, developed by the Wireless Power Consortium (version WPC 1.1.2) </a:t>
            </a:r>
          </a:p>
          <a:p>
            <a:pPr marL="185738" indent="-185738" algn="just" eaLnBrk="1" hangingPunct="1">
              <a:lnSpc>
                <a:spcPct val="80000"/>
              </a:lnSpc>
              <a:buFont typeface="Wingdings" pitchFamily="2" charset="2"/>
              <a:buChar char="ü"/>
            </a:pPr>
            <a:endParaRPr lang="fr-FR" sz="1600" smtClean="0">
              <a:solidFill>
                <a:srgbClr val="000000"/>
              </a:solidFill>
            </a:endParaRPr>
          </a:p>
          <a:p>
            <a:pPr marL="185738" indent="-185738" algn="just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fr-FR" sz="1600" u="sng" smtClean="0">
                <a:solidFill>
                  <a:srgbClr val="000000"/>
                </a:solidFill>
              </a:rPr>
              <a:t>Principle of the operation:</a:t>
            </a:r>
          </a:p>
        </p:txBody>
      </p:sp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841375" y="381000"/>
            <a:ext cx="8302625" cy="336550"/>
          </a:xfrm>
          <a:prstGeom prst="rect">
            <a:avLst/>
          </a:prstGeom>
          <a:solidFill>
            <a:srgbClr val="2A2C7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1600" b="1">
                <a:solidFill>
                  <a:schemeClr val="bg1"/>
                </a:solidFill>
                <a:latin typeface="Verdana" pitchFamily="34" charset="0"/>
              </a:rPr>
              <a:t>Presentation of the project</a:t>
            </a:r>
          </a:p>
        </p:txBody>
      </p:sp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78675" y="811213"/>
            <a:ext cx="1817688" cy="213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ZoneTexte 7"/>
          <p:cNvSpPr txBox="1">
            <a:spLocks noChangeArrowheads="1"/>
          </p:cNvSpPr>
          <p:nvPr/>
        </p:nvSpPr>
        <p:spPr bwMode="auto">
          <a:xfrm>
            <a:off x="7043738" y="2890838"/>
            <a:ext cx="208756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i="1" smtClean="0"/>
              <a:t>(example: Freescale WCT1001A)</a:t>
            </a:r>
            <a:endParaRPr lang="en-US" sz="1100" i="1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504965" y="3807724"/>
          <a:ext cx="7415357" cy="2688609"/>
        </p:xfrm>
        <a:graphic>
          <a:graphicData uri="http://schemas.openxmlformats.org/presentationml/2006/ole">
            <p:oleObj spid="_x0000_s6152" name="Diapositive" r:id="rId5" imgW="4570413" imgH="3427543" progId="PowerPoint.Slide.8">
              <p:embed/>
            </p:oleObj>
          </a:graphicData>
        </a:graphic>
      </p:graphicFrame>
      <p:pic>
        <p:nvPicPr>
          <p:cNvPr id="6148" name="Picture 5" descr="654px-Qi_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93311" y="3201348"/>
            <a:ext cx="990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11150" y="792163"/>
            <a:ext cx="5715000" cy="2860675"/>
          </a:xfrm>
        </p:spPr>
        <p:txBody>
          <a:bodyPr/>
          <a:lstStyle/>
          <a:p>
            <a:pPr marL="185738" indent="-185738" algn="just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fr-FR" sz="1400" smtClean="0">
                <a:solidFill>
                  <a:srgbClr val="000000"/>
                </a:solidFill>
              </a:rPr>
              <a:t>Design of  a « Smart Power » circuit</a:t>
            </a:r>
          </a:p>
          <a:p>
            <a:pPr marL="185738" indent="-185738" algn="just" eaLnBrk="1" hangingPunct="1">
              <a:lnSpc>
                <a:spcPct val="80000"/>
              </a:lnSpc>
              <a:buFont typeface="Wingdings" pitchFamily="2" charset="2"/>
              <a:buChar char="ü"/>
            </a:pPr>
            <a:endParaRPr lang="fr-FR" sz="1400" smtClean="0">
              <a:solidFill>
                <a:srgbClr val="000000"/>
              </a:solidFill>
            </a:endParaRPr>
          </a:p>
          <a:p>
            <a:pPr marL="185738" indent="-185738" algn="just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fr-FR" sz="1400" smtClean="0">
                <a:solidFill>
                  <a:srgbClr val="000000"/>
                </a:solidFill>
              </a:rPr>
              <a:t>Technology: ams High Voltage 50 V CMOS 0.35µm with 4 levels of métal (H35B4S1 process ) </a:t>
            </a:r>
          </a:p>
          <a:p>
            <a:pPr marL="185738" indent="-185738" algn="just" eaLnBrk="1" hangingPunct="1">
              <a:lnSpc>
                <a:spcPct val="80000"/>
              </a:lnSpc>
              <a:buFont typeface="Wingdings" pitchFamily="2" charset="2"/>
              <a:buChar char="ü"/>
            </a:pPr>
            <a:endParaRPr lang="fr-FR" sz="1400" smtClean="0">
              <a:solidFill>
                <a:srgbClr val="000000"/>
              </a:solidFill>
            </a:endParaRPr>
          </a:p>
          <a:p>
            <a:pPr marL="185738" indent="-185738" algn="just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fr-FR" sz="1400" smtClean="0">
                <a:solidFill>
                  <a:srgbClr val="000000"/>
                </a:solidFill>
              </a:rPr>
              <a:t>Use of design kit ams Hit kit 4.10 </a:t>
            </a:r>
            <a:r>
              <a:rPr lang="pt-BR" sz="1400" smtClean="0">
                <a:solidFill>
                  <a:srgbClr val="000000"/>
                </a:solidFill>
              </a:rPr>
              <a:t>for 0.35µm CMOS Processes (C35/S35/H35), available at CAD platform of AIME</a:t>
            </a:r>
          </a:p>
          <a:p>
            <a:pPr marL="185738" indent="-185738" algn="just" eaLnBrk="1" hangingPunct="1">
              <a:lnSpc>
                <a:spcPct val="80000"/>
              </a:lnSpc>
              <a:buFont typeface="Wingdings" pitchFamily="2" charset="2"/>
              <a:buChar char="ü"/>
            </a:pPr>
            <a:endParaRPr lang="pt-BR" sz="1400" smtClean="0">
              <a:solidFill>
                <a:srgbClr val="000000"/>
              </a:solidFill>
            </a:endParaRPr>
          </a:p>
          <a:p>
            <a:pPr marL="185738" indent="-185738" algn="just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pt-BR" sz="1400" smtClean="0">
                <a:solidFill>
                  <a:srgbClr val="000000"/>
                </a:solidFill>
              </a:rPr>
              <a:t>Use of CAD environment Cadence for validation and optimization of electrical schematic</a:t>
            </a:r>
            <a:endParaRPr lang="fr-FR" sz="1400" smtClean="0"/>
          </a:p>
          <a:p>
            <a:pPr marL="185738" indent="-185738" algn="just" eaLnBrk="1" hangingPunct="1">
              <a:lnSpc>
                <a:spcPct val="80000"/>
              </a:lnSpc>
              <a:buFont typeface="Wingdings" pitchFamily="2" charset="2"/>
              <a:buChar char="ü"/>
            </a:pPr>
            <a:endParaRPr lang="fr-FR" sz="1400" smtClean="0"/>
          </a:p>
          <a:p>
            <a:pPr marL="185738" indent="-185738" algn="just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fr-FR" sz="1400" smtClean="0"/>
              <a:t>SPICE simulation (SPECTRE) </a:t>
            </a:r>
          </a:p>
        </p:txBody>
      </p:sp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841375" y="381000"/>
            <a:ext cx="8302625" cy="336550"/>
          </a:xfrm>
          <a:prstGeom prst="rect">
            <a:avLst/>
          </a:prstGeom>
          <a:solidFill>
            <a:srgbClr val="2A2C7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1600" b="1">
                <a:solidFill>
                  <a:schemeClr val="bg1"/>
                </a:solidFill>
                <a:latin typeface="Verdana" pitchFamily="34" charset="0"/>
              </a:rPr>
              <a:t>Presentation of the project</a:t>
            </a:r>
          </a:p>
        </p:txBody>
      </p:sp>
      <p:pic>
        <p:nvPicPr>
          <p:cNvPr id="717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941388"/>
            <a:ext cx="28384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3013075"/>
            <a:ext cx="29162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9413" y="3616325"/>
            <a:ext cx="4618037" cy="319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Oval 11"/>
          <p:cNvSpPr>
            <a:spLocks noChangeArrowheads="1"/>
          </p:cNvSpPr>
          <p:nvPr/>
        </p:nvSpPr>
        <p:spPr bwMode="auto">
          <a:xfrm>
            <a:off x="3001963" y="4202113"/>
            <a:ext cx="669925" cy="6826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176" name="Line 12"/>
          <p:cNvSpPr>
            <a:spLocks noChangeShapeType="1"/>
          </p:cNvSpPr>
          <p:nvPr/>
        </p:nvSpPr>
        <p:spPr bwMode="auto">
          <a:xfrm flipH="1" flipV="1">
            <a:off x="3494088" y="4775200"/>
            <a:ext cx="107950" cy="2047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7177" name="Text Box 13"/>
          <p:cNvSpPr txBox="1">
            <a:spLocks noChangeArrowheads="1"/>
          </p:cNvSpPr>
          <p:nvPr/>
        </p:nvSpPr>
        <p:spPr bwMode="auto">
          <a:xfrm>
            <a:off x="3232150" y="4978400"/>
            <a:ext cx="8191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400" b="1">
                <a:solidFill>
                  <a:srgbClr val="FF0000"/>
                </a:solidFill>
              </a:rPr>
              <a:t>Entrée CAO</a:t>
            </a:r>
          </a:p>
        </p:txBody>
      </p:sp>
      <p:pic>
        <p:nvPicPr>
          <p:cNvPr id="7178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27625" y="4051300"/>
            <a:ext cx="4016375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39725" y="963613"/>
            <a:ext cx="8429625" cy="5084762"/>
          </a:xfrm>
        </p:spPr>
        <p:txBody>
          <a:bodyPr/>
          <a:lstStyle/>
          <a:p>
            <a:pPr marL="609600" indent="-609600" algn="just"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000000"/>
                </a:solidFill>
              </a:rPr>
              <a:t>Main steps of the project:</a:t>
            </a:r>
          </a:p>
          <a:p>
            <a:pPr marL="609600" indent="-609600" algn="just" eaLnBrk="1" hangingPunct="1">
              <a:lnSpc>
                <a:spcPct val="80000"/>
              </a:lnSpc>
              <a:buFont typeface="Wingdings" pitchFamily="2" charset="2"/>
              <a:buChar char="ü"/>
            </a:pPr>
            <a:endParaRPr lang="fr-FR" sz="1800" dirty="0" smtClean="0">
              <a:solidFill>
                <a:srgbClr val="000000"/>
              </a:solidFill>
            </a:endParaRPr>
          </a:p>
          <a:p>
            <a:pPr lvl="1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800" dirty="0" smtClean="0">
                <a:latin typeface="Calibri"/>
                <a:ea typeface="Calibri"/>
                <a:cs typeface="Times New Roman"/>
              </a:rPr>
              <a:t>Design an architecture of the circuit (block diagram) with all the physical input-outputs</a:t>
            </a:r>
            <a:endParaRPr lang="fr-FR" sz="1800" dirty="0" smtClean="0">
              <a:latin typeface="Calibri"/>
              <a:ea typeface="Calibri"/>
              <a:cs typeface="Times New Roman"/>
            </a:endParaRPr>
          </a:p>
          <a:p>
            <a:pPr lvl="1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800" dirty="0" smtClean="0">
                <a:latin typeface="Calibri"/>
                <a:ea typeface="Calibri"/>
                <a:cs typeface="Times New Roman"/>
              </a:rPr>
              <a:t>Respect all the constraints (functional performances, electrical, environmental, technological constraints, etc.)</a:t>
            </a:r>
            <a:endParaRPr lang="fr-FR" sz="1800" dirty="0" smtClean="0">
              <a:latin typeface="Calibri"/>
              <a:ea typeface="Calibri"/>
              <a:cs typeface="Times New Roman"/>
            </a:endParaRPr>
          </a:p>
          <a:p>
            <a:pPr lvl="1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800" dirty="0" smtClean="0">
                <a:latin typeface="Calibri"/>
                <a:ea typeface="Calibri"/>
                <a:cs typeface="Times New Roman"/>
              </a:rPr>
              <a:t>Propose electrical diagram of some analog/RF blocks of the circuits with associated constraints</a:t>
            </a:r>
            <a:endParaRPr lang="fr-FR" sz="1800" dirty="0" smtClean="0">
              <a:latin typeface="Calibri"/>
              <a:ea typeface="Calibri"/>
              <a:cs typeface="Times New Roman"/>
            </a:endParaRPr>
          </a:p>
          <a:p>
            <a:pPr lvl="1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800" dirty="0" smtClean="0">
                <a:latin typeface="Calibri"/>
                <a:ea typeface="Calibri"/>
                <a:cs typeface="Times New Roman"/>
              </a:rPr>
              <a:t>Write a specifications report containing the previous information</a:t>
            </a:r>
            <a:endParaRPr lang="fr-FR" sz="1800" dirty="0" smtClean="0">
              <a:latin typeface="Calibri"/>
              <a:ea typeface="Calibri"/>
              <a:cs typeface="Times New Roman"/>
            </a:endParaRPr>
          </a:p>
          <a:p>
            <a:pPr lvl="1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800" dirty="0" smtClean="0">
                <a:latin typeface="Calibri"/>
                <a:ea typeface="Calibri"/>
                <a:cs typeface="Times New Roman"/>
              </a:rPr>
              <a:t>Validation and improvement of electrical schematic based on CAD tool (Cadence)</a:t>
            </a:r>
            <a:endParaRPr lang="fr-FR" sz="1800" dirty="0" smtClean="0">
              <a:latin typeface="Calibri"/>
              <a:ea typeface="Calibri"/>
              <a:cs typeface="Times New Roman"/>
            </a:endParaRPr>
          </a:p>
          <a:p>
            <a:pPr lvl="1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800" dirty="0" smtClean="0">
                <a:latin typeface="Calibri"/>
                <a:ea typeface="Calibri"/>
                <a:cs typeface="Times New Roman"/>
              </a:rPr>
              <a:t>Prediction of circuit performances in the different PVT conditions</a:t>
            </a:r>
            <a:endParaRPr lang="fr-FR" sz="1800" dirty="0" smtClean="0">
              <a:latin typeface="Calibri"/>
              <a:ea typeface="Calibri"/>
              <a:cs typeface="Times New Roman"/>
            </a:endParaRPr>
          </a:p>
          <a:p>
            <a:pPr lvl="1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800" dirty="0" smtClean="0">
                <a:latin typeface="Calibri"/>
                <a:ea typeface="Calibri"/>
                <a:cs typeface="Times New Roman"/>
              </a:rPr>
              <a:t>Write a design report (« scientific paper » format) which presents the designed circuit and simulated performances</a:t>
            </a:r>
            <a:endParaRPr lang="fr-FR" sz="18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841375" y="381000"/>
            <a:ext cx="8302625" cy="336550"/>
          </a:xfrm>
          <a:prstGeom prst="rect">
            <a:avLst/>
          </a:prstGeom>
          <a:solidFill>
            <a:srgbClr val="2A2C7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1600" b="1">
                <a:solidFill>
                  <a:schemeClr val="bg1"/>
                </a:solidFill>
                <a:latin typeface="Verdana" pitchFamily="34" charset="0"/>
              </a:rPr>
              <a:t>Presentation of the project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 txBox="1">
            <a:spLocks noChangeArrowheads="1"/>
          </p:cNvSpPr>
          <p:nvPr/>
        </p:nvSpPr>
        <p:spPr bwMode="auto">
          <a:xfrm>
            <a:off x="339725" y="968375"/>
            <a:ext cx="8340725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5738" indent="-185738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fr-FR" sz="1800" dirty="0">
                <a:solidFill>
                  <a:srgbClr val="000000"/>
                </a:solidFill>
                <a:latin typeface="Verdana" pitchFamily="34" charset="0"/>
              </a:rPr>
              <a:t>List of </a:t>
            </a:r>
            <a:r>
              <a:rPr lang="fr-FR" sz="1800" dirty="0" err="1">
                <a:solidFill>
                  <a:srgbClr val="000000"/>
                </a:solidFill>
                <a:latin typeface="Verdana" pitchFamily="34" charset="0"/>
              </a:rPr>
              <a:t>specifications</a:t>
            </a:r>
            <a:r>
              <a:rPr lang="fr-FR" sz="1800" dirty="0">
                <a:solidFill>
                  <a:srgbClr val="000000"/>
                </a:solidFill>
                <a:latin typeface="Verdana" pitchFamily="34" charset="0"/>
              </a:rPr>
              <a:t> in Analog_CMOS_Design_Project_2017-18.pdf</a:t>
            </a:r>
          </a:p>
          <a:p>
            <a:pPr marL="185738" indent="-185738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</a:pPr>
            <a:endParaRPr lang="fr-FR" sz="1800" u="sng" dirty="0">
              <a:solidFill>
                <a:srgbClr val="000000"/>
              </a:solidFill>
              <a:latin typeface="Verdana" pitchFamily="34" charset="0"/>
            </a:endParaRPr>
          </a:p>
          <a:p>
            <a:pPr marL="185738" indent="-185738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fr-FR" sz="1800" dirty="0">
                <a:solidFill>
                  <a:srgbClr val="000000"/>
                </a:solidFill>
                <a:latin typeface="Verdana" pitchFamily="34" charset="0"/>
              </a:rPr>
              <a:t>Link </a:t>
            </a:r>
            <a:r>
              <a:rPr lang="fr-FR" sz="1800" dirty="0" err="1">
                <a:solidFill>
                  <a:srgbClr val="000000"/>
                </a:solidFill>
                <a:latin typeface="Verdana" pitchFamily="34" charset="0"/>
              </a:rPr>
              <a:t>with</a:t>
            </a:r>
            <a:r>
              <a:rPr lang="fr-FR" sz="1800" dirty="0">
                <a:solidFill>
                  <a:srgbClr val="000000"/>
                </a:solidFill>
                <a:latin typeface="Verdana" pitchFamily="34" charset="0"/>
              </a:rPr>
              <a:t> English course</a:t>
            </a:r>
            <a:r>
              <a:rPr lang="fr-FR" sz="1800" dirty="0" smtClean="0">
                <a:solidFill>
                  <a:srgbClr val="000000"/>
                </a:solidFill>
                <a:latin typeface="Verdana" pitchFamily="34" charset="0"/>
              </a:rPr>
              <a:t>.</a:t>
            </a:r>
          </a:p>
          <a:p>
            <a:pPr marL="185738" indent="-185738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</a:pPr>
            <a:endParaRPr lang="fr-FR" sz="1800" dirty="0">
              <a:solidFill>
                <a:srgbClr val="000000"/>
              </a:solidFill>
              <a:latin typeface="Verdana" pitchFamily="34" charset="0"/>
            </a:endParaRPr>
          </a:p>
          <a:p>
            <a:pPr marL="185738" indent="-185738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fr-FR" sz="1800" dirty="0" smtClean="0">
                <a:solidFill>
                  <a:srgbClr val="000000"/>
                </a:solidFill>
                <a:latin typeface="Verdana" pitchFamily="34" charset="0"/>
              </a:rPr>
              <a:t>List of documents </a:t>
            </a:r>
            <a:r>
              <a:rPr lang="fr-FR" sz="1800" dirty="0" err="1" smtClean="0">
                <a:solidFill>
                  <a:srgbClr val="000000"/>
                </a:solidFill>
                <a:latin typeface="Verdana" pitchFamily="34" charset="0"/>
              </a:rPr>
              <a:t>available</a:t>
            </a:r>
            <a:r>
              <a:rPr lang="fr-FR" sz="1800" dirty="0" smtClean="0">
                <a:solidFill>
                  <a:srgbClr val="000000"/>
                </a:solidFill>
                <a:latin typeface="Verdana" pitchFamily="34" charset="0"/>
              </a:rPr>
              <a:t> on </a:t>
            </a:r>
            <a:r>
              <a:rPr lang="fr-FR" sz="1800" u="sng" dirty="0" smtClean="0">
                <a:solidFill>
                  <a:srgbClr val="FF9900"/>
                </a:solidFill>
                <a:latin typeface="Verdana" pitchFamily="34" charset="0"/>
              </a:rPr>
              <a:t>www.alexandre-boyer.fr/enseignements.htm</a:t>
            </a:r>
            <a:r>
              <a:rPr lang="fr-FR" sz="1800" dirty="0" smtClean="0">
                <a:solidFill>
                  <a:srgbClr val="000000"/>
                </a:solidFill>
                <a:latin typeface="Verdana" pitchFamily="34" charset="0"/>
              </a:rPr>
              <a:t> (</a:t>
            </a:r>
            <a:r>
              <a:rPr lang="fr-FR" sz="1800" dirty="0" err="1" smtClean="0">
                <a:solidFill>
                  <a:srgbClr val="000000"/>
                </a:solidFill>
                <a:latin typeface="Verdana" pitchFamily="34" charset="0"/>
              </a:rPr>
              <a:t>link</a:t>
            </a:r>
            <a:r>
              <a:rPr lang="fr-FR" sz="1800" dirty="0" smtClean="0">
                <a:solidFill>
                  <a:srgbClr val="000000"/>
                </a:solidFill>
                <a:latin typeface="Verdana" pitchFamily="34" charset="0"/>
              </a:rPr>
              <a:t> to courses, </a:t>
            </a:r>
            <a:r>
              <a:rPr lang="fr-FR" sz="1800" dirty="0" err="1" smtClean="0">
                <a:solidFill>
                  <a:srgbClr val="000000"/>
                </a:solidFill>
                <a:latin typeface="Verdana" pitchFamily="34" charset="0"/>
              </a:rPr>
              <a:t>technological</a:t>
            </a:r>
            <a:r>
              <a:rPr lang="fr-FR" sz="18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fr-FR" sz="1800" dirty="0" err="1" smtClean="0">
                <a:solidFill>
                  <a:srgbClr val="000000"/>
                </a:solidFill>
                <a:latin typeface="Verdana" pitchFamily="34" charset="0"/>
              </a:rPr>
              <a:t>specifications</a:t>
            </a:r>
            <a:r>
              <a:rPr lang="fr-FR" sz="1800" dirty="0" smtClean="0">
                <a:solidFill>
                  <a:srgbClr val="000000"/>
                </a:solidFill>
                <a:latin typeface="Verdana" pitchFamily="34" charset="0"/>
              </a:rPr>
              <a:t>, </a:t>
            </a:r>
            <a:r>
              <a:rPr lang="fr-FR" sz="1800" dirty="0" err="1" smtClean="0">
                <a:solidFill>
                  <a:srgbClr val="000000"/>
                </a:solidFill>
                <a:latin typeface="Verdana" pitchFamily="34" charset="0"/>
              </a:rPr>
              <a:t>students</a:t>
            </a:r>
            <a:r>
              <a:rPr lang="fr-FR" sz="1800" dirty="0" smtClean="0">
                <a:solidFill>
                  <a:srgbClr val="000000"/>
                </a:solidFill>
                <a:latin typeface="Verdana" pitchFamily="34" charset="0"/>
              </a:rPr>
              <a:t> reports)</a:t>
            </a:r>
            <a:endParaRPr lang="fr-FR" sz="1800" dirty="0">
              <a:solidFill>
                <a:srgbClr val="000000"/>
              </a:solidFill>
              <a:latin typeface="Verdana" pitchFamily="34" charset="0"/>
            </a:endParaRPr>
          </a:p>
          <a:p>
            <a:pPr marL="185738" indent="-185738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</a:pPr>
            <a:endParaRPr lang="fr-FR" sz="1800" dirty="0">
              <a:solidFill>
                <a:srgbClr val="000000"/>
              </a:solidFill>
              <a:latin typeface="Verdana" pitchFamily="34" charset="0"/>
            </a:endParaRPr>
          </a:p>
          <a:p>
            <a:pPr marL="185738" indent="-185738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fr-FR" sz="1800" u="sng" dirty="0" err="1">
                <a:solidFill>
                  <a:srgbClr val="000000"/>
                </a:solidFill>
                <a:latin typeface="Verdana" pitchFamily="34" charset="0"/>
              </a:rPr>
              <a:t>Assessments</a:t>
            </a:r>
            <a:r>
              <a:rPr lang="fr-FR" sz="1800" u="sng" dirty="0">
                <a:solidFill>
                  <a:srgbClr val="000000"/>
                </a:solidFill>
                <a:latin typeface="Verdana" pitchFamily="34" charset="0"/>
              </a:rPr>
              <a:t> by </a:t>
            </a:r>
            <a:r>
              <a:rPr lang="fr-FR" sz="1800" u="sng" dirty="0" err="1">
                <a:solidFill>
                  <a:srgbClr val="000000"/>
                </a:solidFill>
                <a:latin typeface="Verdana" pitchFamily="34" charset="0"/>
              </a:rPr>
              <a:t>two</a:t>
            </a:r>
            <a:r>
              <a:rPr lang="fr-FR" sz="1800" u="sng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fr-FR" sz="1800" u="sng" dirty="0" err="1">
                <a:solidFill>
                  <a:srgbClr val="000000"/>
                </a:solidFill>
                <a:latin typeface="Verdana" pitchFamily="34" charset="0"/>
              </a:rPr>
              <a:t>written</a:t>
            </a:r>
            <a:r>
              <a:rPr lang="fr-FR" sz="1800" u="sng" dirty="0">
                <a:solidFill>
                  <a:srgbClr val="000000"/>
                </a:solidFill>
                <a:latin typeface="Verdana" pitchFamily="34" charset="0"/>
              </a:rPr>
              <a:t> reports and a final </a:t>
            </a:r>
            <a:r>
              <a:rPr lang="fr-FR" sz="1800" u="sng" dirty="0" err="1">
                <a:solidFill>
                  <a:srgbClr val="000000"/>
                </a:solidFill>
                <a:latin typeface="Verdana" pitchFamily="34" charset="0"/>
              </a:rPr>
              <a:t>presentation</a:t>
            </a:r>
            <a:r>
              <a:rPr lang="fr-FR" sz="1800" u="sng" dirty="0">
                <a:solidFill>
                  <a:srgbClr val="000000"/>
                </a:solidFill>
                <a:latin typeface="Verdana" pitchFamily="34" charset="0"/>
              </a:rPr>
              <a:t>:</a:t>
            </a:r>
          </a:p>
          <a:p>
            <a:pPr marL="185738" indent="-185738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</a:pPr>
            <a:endParaRPr lang="fr-FR" sz="1800" u="sng" dirty="0">
              <a:solidFill>
                <a:srgbClr val="000000"/>
              </a:solidFill>
              <a:latin typeface="Verdana" pitchFamily="34" charset="0"/>
            </a:endParaRPr>
          </a:p>
          <a:p>
            <a:pPr marL="800100" lvl="1" indent="-342900" algn="just">
              <a:lnSpc>
                <a:spcPct val="80000"/>
              </a:lnSpc>
              <a:spcBef>
                <a:spcPct val="20000"/>
              </a:spcBef>
              <a:buFont typeface="Verdana" pitchFamily="34" charset="0"/>
              <a:buAutoNum type="arabicPeriod"/>
            </a:pPr>
            <a:r>
              <a:rPr lang="fr-FR" sz="1800" dirty="0" err="1">
                <a:solidFill>
                  <a:srgbClr val="000000"/>
                </a:solidFill>
                <a:latin typeface="Verdana" pitchFamily="34" charset="0"/>
              </a:rPr>
              <a:t>Detailed</a:t>
            </a:r>
            <a:r>
              <a:rPr lang="fr-FR" sz="1800" dirty="0">
                <a:solidFill>
                  <a:srgbClr val="000000"/>
                </a:solidFill>
                <a:latin typeface="Verdana" pitchFamily="34" charset="0"/>
              </a:rPr>
              <a:t> circuit </a:t>
            </a:r>
            <a:r>
              <a:rPr lang="fr-FR" sz="1800" dirty="0" err="1">
                <a:solidFill>
                  <a:srgbClr val="000000"/>
                </a:solidFill>
                <a:latin typeface="Verdana" pitchFamily="34" charset="0"/>
              </a:rPr>
              <a:t>specification</a:t>
            </a:r>
            <a:r>
              <a:rPr lang="fr-FR" sz="1800" dirty="0">
                <a:solidFill>
                  <a:srgbClr val="000000"/>
                </a:solidFill>
                <a:latin typeface="Verdana" pitchFamily="34" charset="0"/>
              </a:rPr>
              <a:t> (Specification_report_WPT_GpeX_2016.doc</a:t>
            </a:r>
            <a:r>
              <a:rPr lang="fr-FR" sz="1800" dirty="0" smtClean="0">
                <a:solidFill>
                  <a:srgbClr val="000000"/>
                </a:solidFill>
                <a:latin typeface="Verdana" pitchFamily="34" charset="0"/>
              </a:rPr>
              <a:t>) </a:t>
            </a:r>
            <a:r>
              <a:rPr lang="fr-FR" sz="1800" dirty="0" smtClean="0">
                <a:solidFill>
                  <a:srgbClr val="000000"/>
                </a:solidFill>
                <a:latin typeface="Verdana" pitchFamily="34" charset="0"/>
                <a:sym typeface="Wingdings" pitchFamily="2" charset="2"/>
              </a:rPr>
              <a:t> </a:t>
            </a:r>
            <a:r>
              <a:rPr lang="en-US" sz="1800" dirty="0" smtClean="0">
                <a:latin typeface="Calibri"/>
                <a:ea typeface="Calibri"/>
                <a:cs typeface="Times New Roman"/>
              </a:rPr>
              <a:t>Due before </a:t>
            </a:r>
            <a:r>
              <a:rPr lang="en-US" sz="1800" b="1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Friday 10/11/2017 at 23h59</a:t>
            </a:r>
            <a:endParaRPr lang="fr-FR" sz="1800" dirty="0">
              <a:solidFill>
                <a:srgbClr val="000000"/>
              </a:solidFill>
              <a:latin typeface="Verdana" pitchFamily="34" charset="0"/>
            </a:endParaRPr>
          </a:p>
          <a:p>
            <a:pPr marL="800100" lvl="1" indent="-342900" algn="just">
              <a:lnSpc>
                <a:spcPct val="80000"/>
              </a:lnSpc>
              <a:spcBef>
                <a:spcPct val="20000"/>
              </a:spcBef>
              <a:buFont typeface="Verdana" pitchFamily="34" charset="0"/>
              <a:buAutoNum type="arabicPeriod"/>
            </a:pPr>
            <a:endParaRPr lang="fr-FR" sz="1800" dirty="0">
              <a:solidFill>
                <a:srgbClr val="000000"/>
              </a:solidFill>
              <a:latin typeface="Verdana" pitchFamily="34" charset="0"/>
            </a:endParaRPr>
          </a:p>
          <a:p>
            <a:pPr marL="800100" lvl="1" indent="-342900" algn="just">
              <a:lnSpc>
                <a:spcPct val="80000"/>
              </a:lnSpc>
              <a:spcBef>
                <a:spcPct val="20000"/>
              </a:spcBef>
              <a:buFont typeface="Verdana" pitchFamily="34" charset="0"/>
              <a:buAutoNum type="arabicPeriod"/>
            </a:pPr>
            <a:r>
              <a:rPr lang="fr-FR" sz="1800" dirty="0">
                <a:solidFill>
                  <a:srgbClr val="000000"/>
                </a:solidFill>
                <a:latin typeface="Verdana" pitchFamily="34" charset="0"/>
              </a:rPr>
              <a:t>Design report (Fiche </a:t>
            </a:r>
            <a:r>
              <a:rPr lang="fr-FR" sz="1800" dirty="0" err="1">
                <a:solidFill>
                  <a:srgbClr val="000000"/>
                </a:solidFill>
                <a:latin typeface="Verdana" pitchFamily="34" charset="0"/>
              </a:rPr>
              <a:t>synthese</a:t>
            </a:r>
            <a:r>
              <a:rPr lang="fr-FR" sz="1800" dirty="0">
                <a:solidFill>
                  <a:srgbClr val="000000"/>
                </a:solidFill>
                <a:latin typeface="Verdana" pitchFamily="34" charset="0"/>
              </a:rPr>
              <a:t> English version.doc</a:t>
            </a:r>
            <a:r>
              <a:rPr lang="fr-FR" sz="1800" dirty="0" smtClean="0">
                <a:solidFill>
                  <a:srgbClr val="000000"/>
                </a:solidFill>
                <a:latin typeface="Verdana" pitchFamily="34" charset="0"/>
              </a:rPr>
              <a:t>) </a:t>
            </a:r>
            <a:r>
              <a:rPr lang="fr-FR" sz="1800" dirty="0" smtClean="0">
                <a:solidFill>
                  <a:srgbClr val="000000"/>
                </a:solidFill>
                <a:latin typeface="Verdana" pitchFamily="34" charset="0"/>
                <a:sym typeface="Wingdings" pitchFamily="2" charset="2"/>
              </a:rPr>
              <a:t> </a:t>
            </a:r>
            <a:r>
              <a:rPr lang="en-US" sz="1800" dirty="0" smtClean="0">
                <a:latin typeface="Calibri"/>
                <a:ea typeface="Calibri"/>
                <a:cs typeface="Times New Roman"/>
              </a:rPr>
              <a:t>Due before </a:t>
            </a:r>
            <a:r>
              <a:rPr lang="en-US" sz="1800" b="1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Tuesday 09/01/2018 at 23h59</a:t>
            </a:r>
          </a:p>
          <a:p>
            <a:pPr marL="800100" lvl="1" indent="-342900" algn="just">
              <a:lnSpc>
                <a:spcPct val="80000"/>
              </a:lnSpc>
              <a:spcBef>
                <a:spcPct val="20000"/>
              </a:spcBef>
            </a:pPr>
            <a:endParaRPr lang="en-US" sz="1800" b="1" dirty="0" smtClean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marL="800100" lvl="1" indent="-342900" algn="just">
              <a:lnSpc>
                <a:spcPct val="80000"/>
              </a:lnSpc>
              <a:spcBef>
                <a:spcPct val="20000"/>
              </a:spcBef>
              <a:buFont typeface="+mj-lt"/>
              <a:buAutoNum type="arabicPeriod" startAt="3"/>
            </a:pPr>
            <a:r>
              <a:rPr lang="en-US" sz="1800" dirty="0" smtClean="0">
                <a:latin typeface="+mn-lt"/>
                <a:cs typeface="Times New Roman"/>
              </a:rPr>
              <a:t>Final presentations (during English course) </a:t>
            </a:r>
            <a:r>
              <a:rPr lang="en-US" sz="1800" dirty="0" smtClean="0">
                <a:latin typeface="+mn-lt"/>
                <a:cs typeface="Times New Roman"/>
                <a:sym typeface="Wingdings" pitchFamily="2" charset="2"/>
              </a:rPr>
              <a:t> </a:t>
            </a:r>
            <a:r>
              <a:rPr lang="en-US" sz="1800" b="1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Wednesday 17/01/2018 afternoon</a:t>
            </a:r>
            <a:endParaRPr lang="fr-FR" sz="1800" dirty="0">
              <a:latin typeface="+mn-lt"/>
            </a:endParaRPr>
          </a:p>
        </p:txBody>
      </p:sp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841375" y="381000"/>
            <a:ext cx="8302625" cy="336550"/>
          </a:xfrm>
          <a:prstGeom prst="rect">
            <a:avLst/>
          </a:prstGeom>
          <a:solidFill>
            <a:srgbClr val="2A2C7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1600" b="1">
                <a:solidFill>
                  <a:schemeClr val="bg1"/>
                </a:solidFill>
                <a:latin typeface="Verdana" pitchFamily="34" charset="0"/>
              </a:rPr>
              <a:t>Presentation of the project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1701800" y="381000"/>
            <a:ext cx="7442200" cy="336550"/>
          </a:xfrm>
          <a:prstGeom prst="rect">
            <a:avLst/>
          </a:prstGeom>
          <a:solidFill>
            <a:srgbClr val="2A2C7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latin typeface="Verdana" pitchFamily="34" charset="0"/>
              </a:rPr>
              <a:t>Design flowsheet</a:t>
            </a:r>
          </a:p>
        </p:txBody>
      </p:sp>
      <p:sp>
        <p:nvSpPr>
          <p:cNvPr id="115" name="ZoneTexte 3"/>
          <p:cNvSpPr txBox="1">
            <a:spLocks noChangeArrowheads="1"/>
          </p:cNvSpPr>
          <p:nvPr/>
        </p:nvSpPr>
        <p:spPr bwMode="auto">
          <a:xfrm>
            <a:off x="236538" y="1398800"/>
            <a:ext cx="1620837" cy="6477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cs typeface="Times New Roman" pitchFamily="18" charset="0"/>
              </a:rPr>
              <a:t>Project 1 – Presentation + Group work (spec.)</a:t>
            </a:r>
          </a:p>
        </p:txBody>
      </p:sp>
      <p:sp>
        <p:nvSpPr>
          <p:cNvPr id="116" name="ZoneTexte 4"/>
          <p:cNvSpPr txBox="1">
            <a:spLocks noChangeArrowheads="1"/>
          </p:cNvSpPr>
          <p:nvPr/>
        </p:nvSpPr>
        <p:spPr bwMode="auto">
          <a:xfrm>
            <a:off x="236538" y="2378287"/>
            <a:ext cx="1620837" cy="4619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cs typeface="Times New Roman" pitchFamily="18" charset="0"/>
              </a:rPr>
              <a:t>Project 2 – Group work (Spec.)</a:t>
            </a:r>
          </a:p>
        </p:txBody>
      </p:sp>
      <p:sp>
        <p:nvSpPr>
          <p:cNvPr id="117" name="ZoneTexte 9"/>
          <p:cNvSpPr txBox="1">
            <a:spLocks noChangeArrowheads="1"/>
          </p:cNvSpPr>
          <p:nvPr/>
        </p:nvSpPr>
        <p:spPr bwMode="auto">
          <a:xfrm>
            <a:off x="971550" y="4496012"/>
            <a:ext cx="1619250" cy="4619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cs typeface="Times New Roman" pitchFamily="18" charset="0"/>
              </a:rPr>
              <a:t>Project4– Group work (Sch.)</a:t>
            </a:r>
          </a:p>
        </p:txBody>
      </p:sp>
      <p:sp>
        <p:nvSpPr>
          <p:cNvPr id="118" name="ZoneTexte 11"/>
          <p:cNvSpPr txBox="1">
            <a:spLocks noChangeArrowheads="1"/>
          </p:cNvSpPr>
          <p:nvPr/>
        </p:nvSpPr>
        <p:spPr bwMode="auto">
          <a:xfrm>
            <a:off x="5724525" y="1394037"/>
            <a:ext cx="1871663" cy="4619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cs typeface="Times New Roman" pitchFamily="18" charset="0"/>
              </a:rPr>
              <a:t>Project 7 – Feedback spec. report</a:t>
            </a:r>
          </a:p>
        </p:txBody>
      </p:sp>
      <p:sp>
        <p:nvSpPr>
          <p:cNvPr id="119" name="ZoneTexte 12"/>
          <p:cNvSpPr txBox="1">
            <a:spLocks noChangeArrowheads="1"/>
          </p:cNvSpPr>
          <p:nvPr/>
        </p:nvSpPr>
        <p:spPr bwMode="auto">
          <a:xfrm>
            <a:off x="4067175" y="2048087"/>
            <a:ext cx="1620838" cy="4619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cs typeface="Times New Roman" pitchFamily="18" charset="0"/>
              </a:rPr>
              <a:t>Project 6 – Group work (Sch.)</a:t>
            </a:r>
          </a:p>
        </p:txBody>
      </p:sp>
      <p:sp>
        <p:nvSpPr>
          <p:cNvPr id="120" name="ZoneTexte 13"/>
          <p:cNvSpPr txBox="1">
            <a:spLocks noChangeArrowheads="1"/>
          </p:cNvSpPr>
          <p:nvPr/>
        </p:nvSpPr>
        <p:spPr bwMode="auto">
          <a:xfrm>
            <a:off x="7235825" y="2157625"/>
            <a:ext cx="1620838" cy="461962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cs typeface="Times New Roman" pitchFamily="18" charset="0"/>
              </a:rPr>
              <a:t>Specification report delivery</a:t>
            </a:r>
          </a:p>
        </p:txBody>
      </p:sp>
      <p:sp>
        <p:nvSpPr>
          <p:cNvPr id="121" name="ZoneTexte 14"/>
          <p:cNvSpPr txBox="1">
            <a:spLocks noChangeArrowheads="1"/>
          </p:cNvSpPr>
          <p:nvPr/>
        </p:nvSpPr>
        <p:spPr bwMode="auto">
          <a:xfrm>
            <a:off x="3563938" y="2840250"/>
            <a:ext cx="1568450" cy="646112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cs typeface="Times New Roman" pitchFamily="18" charset="0"/>
              </a:rPr>
              <a:t>Lab analog 1 – CAD tool initiation (starting exercise)</a:t>
            </a:r>
          </a:p>
        </p:txBody>
      </p:sp>
      <p:sp>
        <p:nvSpPr>
          <p:cNvPr id="122" name="ZoneTexte 15"/>
          <p:cNvSpPr txBox="1">
            <a:spLocks noChangeArrowheads="1"/>
          </p:cNvSpPr>
          <p:nvPr/>
        </p:nvSpPr>
        <p:spPr bwMode="auto">
          <a:xfrm>
            <a:off x="7235825" y="2995825"/>
            <a:ext cx="1620838" cy="277812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cs typeface="Times New Roman" pitchFamily="18" charset="0"/>
              </a:rPr>
              <a:t>Lab analog 2 - 6</a:t>
            </a:r>
          </a:p>
        </p:txBody>
      </p:sp>
      <p:sp>
        <p:nvSpPr>
          <p:cNvPr id="123" name="ZoneTexte 17"/>
          <p:cNvSpPr txBox="1">
            <a:spLocks noChangeArrowheads="1"/>
          </p:cNvSpPr>
          <p:nvPr/>
        </p:nvSpPr>
        <p:spPr bwMode="auto">
          <a:xfrm>
            <a:off x="7235825" y="3572087"/>
            <a:ext cx="1620838" cy="4619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cs typeface="Times New Roman" pitchFamily="18" charset="0"/>
              </a:rPr>
              <a:t>Project 8 – Feedback design report</a:t>
            </a:r>
          </a:p>
        </p:txBody>
      </p:sp>
      <p:sp>
        <p:nvSpPr>
          <p:cNvPr id="124" name="ZoneTexte 18"/>
          <p:cNvSpPr txBox="1">
            <a:spLocks noChangeArrowheads="1"/>
          </p:cNvSpPr>
          <p:nvPr/>
        </p:nvSpPr>
        <p:spPr bwMode="auto">
          <a:xfrm>
            <a:off x="7235825" y="4348375"/>
            <a:ext cx="1620838" cy="277812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cs typeface="Times New Roman" pitchFamily="18" charset="0"/>
              </a:rPr>
              <a:t>Design report</a:t>
            </a:r>
          </a:p>
        </p:txBody>
      </p:sp>
      <p:sp>
        <p:nvSpPr>
          <p:cNvPr id="125" name="ZoneTexte 19"/>
          <p:cNvSpPr txBox="1">
            <a:spLocks noChangeArrowheads="1"/>
          </p:cNvSpPr>
          <p:nvPr/>
        </p:nvSpPr>
        <p:spPr bwMode="auto">
          <a:xfrm>
            <a:off x="7235825" y="4996075"/>
            <a:ext cx="1620838" cy="277812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cs typeface="Times New Roman" pitchFamily="18" charset="0"/>
              </a:rPr>
              <a:t>Final presentation</a:t>
            </a:r>
          </a:p>
        </p:txBody>
      </p:sp>
      <p:cxnSp>
        <p:nvCxnSpPr>
          <p:cNvPr id="126" name="Connecteur droit avec flèche 125"/>
          <p:cNvCxnSpPr>
            <a:stCxn id="115" idx="2"/>
            <a:endCxn id="116" idx="0"/>
          </p:cNvCxnSpPr>
          <p:nvPr/>
        </p:nvCxnSpPr>
        <p:spPr>
          <a:xfrm>
            <a:off x="1046163" y="2046500"/>
            <a:ext cx="0" cy="331787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27" name="Connecteur droit avec flèche 126"/>
          <p:cNvCxnSpPr>
            <a:stCxn id="123" idx="2"/>
            <a:endCxn id="124" idx="0"/>
          </p:cNvCxnSpPr>
          <p:nvPr/>
        </p:nvCxnSpPr>
        <p:spPr>
          <a:xfrm>
            <a:off x="8047038" y="4034050"/>
            <a:ext cx="0" cy="314325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28" name="ZoneTexte 8"/>
          <p:cNvSpPr txBox="1">
            <a:spLocks noChangeArrowheads="1"/>
          </p:cNvSpPr>
          <p:nvPr/>
        </p:nvSpPr>
        <p:spPr bwMode="auto">
          <a:xfrm>
            <a:off x="236538" y="3272050"/>
            <a:ext cx="1620837" cy="64611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cs typeface="Times New Roman" pitchFamily="18" charset="0"/>
              </a:rPr>
              <a:t>Project 3– Feedback for IC block diagram and I/O list</a:t>
            </a:r>
          </a:p>
        </p:txBody>
      </p:sp>
      <p:sp>
        <p:nvSpPr>
          <p:cNvPr id="129" name="ZoneTexte 8"/>
          <p:cNvSpPr txBox="1">
            <a:spLocks noChangeArrowheads="1"/>
          </p:cNvSpPr>
          <p:nvPr/>
        </p:nvSpPr>
        <p:spPr bwMode="auto">
          <a:xfrm>
            <a:off x="2987675" y="3703850"/>
            <a:ext cx="1620838" cy="64611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cs typeface="Times New Roman" pitchFamily="18" charset="0"/>
              </a:rPr>
              <a:t>Project 5– Student generated question + quizz</a:t>
            </a:r>
          </a:p>
        </p:txBody>
      </p:sp>
      <p:cxnSp>
        <p:nvCxnSpPr>
          <p:cNvPr id="130" name="Connecteur droit avec flèche 129"/>
          <p:cNvCxnSpPr>
            <a:stCxn id="124" idx="2"/>
            <a:endCxn id="125" idx="0"/>
          </p:cNvCxnSpPr>
          <p:nvPr/>
        </p:nvCxnSpPr>
        <p:spPr>
          <a:xfrm>
            <a:off x="8047038" y="4626187"/>
            <a:ext cx="0" cy="369888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31" name="Connecteur droit avec flèche 130"/>
          <p:cNvCxnSpPr>
            <a:stCxn id="122" idx="2"/>
            <a:endCxn id="123" idx="0"/>
          </p:cNvCxnSpPr>
          <p:nvPr/>
        </p:nvCxnSpPr>
        <p:spPr>
          <a:xfrm>
            <a:off x="8047038" y="3273637"/>
            <a:ext cx="0" cy="29845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32" name="Connecteur droit avec flèche 131"/>
          <p:cNvCxnSpPr>
            <a:stCxn id="116" idx="2"/>
          </p:cNvCxnSpPr>
          <p:nvPr/>
        </p:nvCxnSpPr>
        <p:spPr>
          <a:xfrm>
            <a:off x="1047750" y="2840250"/>
            <a:ext cx="0" cy="409575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33" name="Connecteur droit avec flèche 132"/>
          <p:cNvCxnSpPr>
            <a:stCxn id="129" idx="0"/>
            <a:endCxn id="121" idx="2"/>
          </p:cNvCxnSpPr>
          <p:nvPr/>
        </p:nvCxnSpPr>
        <p:spPr>
          <a:xfrm flipV="1">
            <a:off x="3798888" y="3486362"/>
            <a:ext cx="549275" cy="217488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34" name="Connecteur droit avec flèche 133"/>
          <p:cNvCxnSpPr>
            <a:stCxn id="121" idx="0"/>
            <a:endCxn id="119" idx="2"/>
          </p:cNvCxnSpPr>
          <p:nvPr/>
        </p:nvCxnSpPr>
        <p:spPr>
          <a:xfrm flipV="1">
            <a:off x="4348163" y="2510050"/>
            <a:ext cx="530225" cy="33020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35" name="Connecteur droit avec flèche 134"/>
          <p:cNvCxnSpPr>
            <a:stCxn id="119" idx="0"/>
            <a:endCxn id="118" idx="1"/>
          </p:cNvCxnSpPr>
          <p:nvPr/>
        </p:nvCxnSpPr>
        <p:spPr>
          <a:xfrm flipV="1">
            <a:off x="4878388" y="1625812"/>
            <a:ext cx="846137" cy="422275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36" name="Connecteur droit avec flèche 135"/>
          <p:cNvCxnSpPr>
            <a:stCxn id="118" idx="3"/>
            <a:endCxn id="120" idx="0"/>
          </p:cNvCxnSpPr>
          <p:nvPr/>
        </p:nvCxnSpPr>
        <p:spPr>
          <a:xfrm>
            <a:off x="7596188" y="1625812"/>
            <a:ext cx="450850" cy="531813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37" name="Connecteur droit avec flèche 136"/>
          <p:cNvCxnSpPr>
            <a:stCxn id="120" idx="2"/>
            <a:endCxn id="122" idx="0"/>
          </p:cNvCxnSpPr>
          <p:nvPr/>
        </p:nvCxnSpPr>
        <p:spPr>
          <a:xfrm flipH="1">
            <a:off x="8047038" y="2619587"/>
            <a:ext cx="0" cy="376238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38" name="Connecteur droit avec flèche 137"/>
          <p:cNvCxnSpPr>
            <a:stCxn id="128" idx="2"/>
            <a:endCxn id="117" idx="0"/>
          </p:cNvCxnSpPr>
          <p:nvPr/>
        </p:nvCxnSpPr>
        <p:spPr>
          <a:xfrm>
            <a:off x="1047750" y="3918162"/>
            <a:ext cx="733425" cy="57785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39" name="Connecteur droit avec flèche 138"/>
          <p:cNvCxnSpPr>
            <a:stCxn id="117" idx="3"/>
            <a:endCxn id="129" idx="2"/>
          </p:cNvCxnSpPr>
          <p:nvPr/>
        </p:nvCxnSpPr>
        <p:spPr>
          <a:xfrm flipV="1">
            <a:off x="2590800" y="4349962"/>
            <a:ext cx="1208088" cy="376238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40" name="Rectangle 139"/>
          <p:cNvSpPr/>
          <p:nvPr/>
        </p:nvSpPr>
        <p:spPr>
          <a:xfrm>
            <a:off x="250825" y="5216737"/>
            <a:ext cx="360363" cy="215900"/>
          </a:xfrm>
          <a:prstGeom prst="rect">
            <a:avLst/>
          </a:prstGeom>
          <a:solidFill>
            <a:srgbClr val="00FFCC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1" name="ZoneTexte 27"/>
          <p:cNvSpPr txBox="1">
            <a:spLocks noChangeArrowheads="1"/>
          </p:cNvSpPr>
          <p:nvPr/>
        </p:nvSpPr>
        <p:spPr bwMode="auto">
          <a:xfrm>
            <a:off x="635000" y="5181812"/>
            <a:ext cx="12954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Group work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228600" y="5523125"/>
            <a:ext cx="360363" cy="215900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" name="ZoneTexte 29"/>
          <p:cNvSpPr txBox="1">
            <a:spLocks noChangeArrowheads="1"/>
          </p:cNvSpPr>
          <p:nvPr/>
        </p:nvSpPr>
        <p:spPr bwMode="auto">
          <a:xfrm>
            <a:off x="611188" y="5489787"/>
            <a:ext cx="2089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Feedback from the teacher</a:t>
            </a:r>
          </a:p>
        </p:txBody>
      </p:sp>
      <p:sp>
        <p:nvSpPr>
          <p:cNvPr id="144" name="Rectangle 143"/>
          <p:cNvSpPr/>
          <p:nvPr/>
        </p:nvSpPr>
        <p:spPr>
          <a:xfrm>
            <a:off x="3036888" y="5229437"/>
            <a:ext cx="360362" cy="215900"/>
          </a:xfrm>
          <a:prstGeom prst="rect">
            <a:avLst/>
          </a:prstGeom>
          <a:solidFill>
            <a:srgbClr val="FF9966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5" name="ZoneTexte 34"/>
          <p:cNvSpPr txBox="1">
            <a:spLocks noChangeArrowheads="1"/>
          </p:cNvSpPr>
          <p:nvPr/>
        </p:nvSpPr>
        <p:spPr bwMode="auto">
          <a:xfrm>
            <a:off x="3419475" y="5196100"/>
            <a:ext cx="12969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Lab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3033713" y="5523125"/>
            <a:ext cx="360362" cy="215900"/>
          </a:xfrm>
          <a:prstGeom prst="rect">
            <a:avLst/>
          </a:prstGeom>
          <a:solidFill>
            <a:srgbClr val="00FF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7" name="ZoneTexte 37"/>
          <p:cNvSpPr txBox="1">
            <a:spLocks noChangeArrowheads="1"/>
          </p:cNvSpPr>
          <p:nvPr/>
        </p:nvSpPr>
        <p:spPr bwMode="auto">
          <a:xfrm>
            <a:off x="3430588" y="5489787"/>
            <a:ext cx="2581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Report delivery and 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1701800" y="381000"/>
            <a:ext cx="7442200" cy="336550"/>
          </a:xfrm>
          <a:prstGeom prst="rect">
            <a:avLst/>
          </a:prstGeom>
          <a:solidFill>
            <a:srgbClr val="2A2C7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1600" b="1" dirty="0" smtClean="0">
                <a:solidFill>
                  <a:schemeClr val="bg1"/>
                </a:solidFill>
                <a:latin typeface="Verdana" pitchFamily="34" charset="0"/>
              </a:rPr>
              <a:t>Teams</a:t>
            </a:r>
            <a:endParaRPr lang="fr-FR" sz="16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graphicFrame>
        <p:nvGraphicFramePr>
          <p:cNvPr id="52374" name="Group 150"/>
          <p:cNvGraphicFramePr>
            <a:graphicFrameLocks noGrp="1"/>
          </p:cNvGraphicFramePr>
          <p:nvPr/>
        </p:nvGraphicFramePr>
        <p:xfrm>
          <a:off x="218364" y="2054225"/>
          <a:ext cx="8488908" cy="2140903"/>
        </p:xfrm>
        <a:graphic>
          <a:graphicData uri="http://schemas.openxmlformats.org/drawingml/2006/table">
            <a:tbl>
              <a:tblPr/>
              <a:tblGrid>
                <a:gridCol w="2374711"/>
                <a:gridCol w="3360293"/>
                <a:gridCol w="2753904"/>
              </a:tblGrid>
              <a:tr h="322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Times New Roman" pitchFamily="18" charset="0"/>
                          <a:cs typeface="Arial" charset="0"/>
                        </a:rPr>
                        <a:t>Group 1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Times New Roman" pitchFamily="18" charset="0"/>
                          <a:cs typeface="Arial" charset="0"/>
                        </a:rPr>
                        <a:t>Group 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Times New Roman" pitchFamily="18" charset="0"/>
                          <a:cs typeface="Arial" charset="0"/>
                        </a:rPr>
                        <a:t>Group 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Arial" charset="0"/>
                        </a:rPr>
                        <a:t>Mathieu BOUGEARD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Arial" charset="0"/>
                        </a:rPr>
                        <a:t>Morgan BRUNEAU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Arial" charset="0"/>
                        </a:rPr>
                        <a:t>Mohamed Yassir CHAOUAL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Arial" charset="0"/>
                        </a:rPr>
                        <a:t>Yonggi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Arial" charset="0"/>
                        </a:rPr>
                        <a:t> CHOI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Arial" charset="0"/>
                        </a:rPr>
                        <a:t>Alvaro Jorge DE MELO JUNIOR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Arial" charset="0"/>
                        </a:rPr>
                        <a:t>Clément DECROUX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Arial" charset="0"/>
                        </a:rPr>
                        <a:t>Samuel  MAREK-FAVAREL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Arial" charset="0"/>
                        </a:rPr>
                        <a:t>Francisco Danilo RODRIGUES SOARES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Arial" charset="0"/>
                        </a:rPr>
                        <a:t>Yang SUN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Arial" charset="0"/>
                        </a:rPr>
                        <a:t>Tran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Arial" charset="0"/>
                        </a:rPr>
                        <a:t> Tien VO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Arial" charset="0"/>
                        </a:rPr>
                        <a:t>Hassna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Arial" charset="0"/>
                        </a:rPr>
                        <a:t> AMEUR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Arial" charset="0"/>
                        </a:rPr>
                        <a:t>Humberto DE BRITO RANGEL NETO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Arial" charset="0"/>
                        </a:rPr>
                        <a:t>Brahim MOKHTARI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Diapositive 1 - &amp;quot;Conception des circuits CMOS analogiques&amp;#x0D;&amp;#x0A;&amp;#x0D;&amp;#x0A;Conception transmetteur de puissance sans fil entièrement intégré&amp;quot;&quot;/&gt;&lt;property id=&quot;20307&quot; value=&quot;256&quot;/&gt;&lt;/object&gt;&lt;object type=&quot;3&quot; unique_id=&quot;10006&quot;&gt;&lt;property id=&quot;20148&quot; value=&quot;5&quot;/&gt;&lt;property id=&quot;20300&quot; value=&quot;Diapositive 4&quot;/&gt;&lt;property id=&quot;20307&quot; value=&quot;287&quot;/&gt;&lt;/object&gt;&lt;object type=&quot;3&quot; unique_id=&quot;10007&quot;&gt;&lt;property id=&quot;20148&quot; value=&quot;5&quot;/&gt;&lt;property id=&quot;20300&quot; value=&quot;Diapositive 5&quot;/&gt;&lt;property id=&quot;20307&quot; value=&quot;266&quot;/&gt;&lt;/object&gt;&lt;object type=&quot;3&quot; unique_id=&quot;10008&quot;&gt;&lt;property id=&quot;20148&quot; value=&quot;5&quot;/&gt;&lt;property id=&quot;20300&quot; value=&quot;Diapositive 8&quot;/&gt;&lt;property id=&quot;20307&quot; value=&quot;288&quot;/&gt;&lt;/object&gt;&lt;object type=&quot;3&quot; unique_id=&quot;10009&quot;&gt;&lt;property id=&quot;20148&quot; value=&quot;5&quot;/&gt;&lt;property id=&quot;20300&quot; value=&quot;Diapositive 9&quot;/&gt;&lt;property id=&quot;20307&quot; value=&quot;289&quot;/&gt;&lt;/object&gt;&lt;object type=&quot;3&quot; unique_id=&quot;10012&quot;&gt;&lt;property id=&quot;20148&quot; value=&quot;5&quot;/&gt;&lt;property id=&quot;20300&quot; value=&quot;Diapositive 12&quot;/&gt;&lt;property id=&quot;20307&quot; value=&quot;284&quot;/&gt;&lt;/object&gt;&lt;object type=&quot;3&quot; unique_id=&quot;10026&quot;&gt;&lt;property id=&quot;20148&quot; value=&quot;5&quot;/&gt;&lt;property id=&quot;20300&quot; value=&quot;Diapositive 2&quot;/&gt;&lt;property id=&quot;20307&quot; value=&quot;290&quot;/&gt;&lt;/object&gt;&lt;object type=&quot;3&quot; unique_id=&quot;10077&quot;&gt;&lt;property id=&quot;20148&quot; value=&quot;5&quot;/&gt;&lt;property id=&quot;20300&quot; value=&quot;Diapositive 3&quot;/&gt;&lt;property id=&quot;20307&quot; value=&quot;291&quot;/&gt;&lt;/object&gt;&lt;object type=&quot;3&quot; unique_id=&quot;10117&quot;&gt;&lt;property id=&quot;20148&quot; value=&quot;5&quot;/&gt;&lt;property id=&quot;20300&quot; value=&quot;Diapositive 10&quot;/&gt;&lt;property id=&quot;20307&quot; value=&quot;292&quot;/&gt;&lt;/object&gt;&lt;object type=&quot;3&quot; unique_id=&quot;10258&quot;&gt;&lt;property id=&quot;20148&quot; value=&quot;5&quot;/&gt;&lt;property id=&quot;20300&quot; value=&quot;Diapositive 6&quot;/&gt;&lt;property id=&quot;20307&quot; value=&quot;293&quot;/&gt;&lt;/object&gt;&lt;object type=&quot;3&quot; unique_id=&quot;10259&quot;&gt;&lt;property id=&quot;20148&quot; value=&quot;5&quot;/&gt;&lt;property id=&quot;20300&quot; value=&quot;Diapositive 7&quot;/&gt;&lt;property id=&quot;20307&quot; value=&quot;294&quot;/&gt;&lt;/object&gt;&lt;object type=&quot;3&quot; unique_id=&quot;10368&quot;&gt;&lt;property id=&quot;20148&quot; value=&quot;5&quot;/&gt;&lt;property id=&quot;20300&quot; value=&quot;Diapositive 11&quot;/&gt;&lt;property id=&quot;20307&quot; value=&quot;29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insa_22">
  <a:themeElements>
    <a:clrScheme name="insa_22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nsa_2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insa_2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a_2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a_2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a_2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a_2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a_2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a_2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insa_22</Template>
  <TotalTime>3119</TotalTime>
  <Words>532</Words>
  <Application>Microsoft Office PowerPoint</Application>
  <PresentationFormat>Affichage à l'écran (4:3)</PresentationFormat>
  <Paragraphs>108</Paragraphs>
  <Slides>9</Slides>
  <Notes>9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8" baseType="lpstr">
      <vt:lpstr>Times New Roman</vt:lpstr>
      <vt:lpstr>MS PGothic</vt:lpstr>
      <vt:lpstr>Arial</vt:lpstr>
      <vt:lpstr>Verdana</vt:lpstr>
      <vt:lpstr>Calibri</vt:lpstr>
      <vt:lpstr>Wingdings</vt:lpstr>
      <vt:lpstr>Century</vt:lpstr>
      <vt:lpstr>insa_22</vt:lpstr>
      <vt:lpstr>Diapositive Microsoft Office PowerPoint 97-2003</vt:lpstr>
      <vt:lpstr>Analog and RF CMOS circuit design  Design of a fully integrated wireless power transmitter 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</vt:vector>
  </TitlesOfParts>
  <Company>INSA Toulouse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de l'APP Conception des circuits analogiques CMOS (2016-17)</dc:title>
  <dc:creator>A. Boyer</dc:creator>
  <cp:lastModifiedBy>admin_aboyer</cp:lastModifiedBy>
  <cp:revision>185</cp:revision>
  <cp:lastPrinted>2014-10-01T07:54:31Z</cp:lastPrinted>
  <dcterms:created xsi:type="dcterms:W3CDTF">2007-01-22T13:57:22Z</dcterms:created>
  <dcterms:modified xsi:type="dcterms:W3CDTF">2017-10-01T14:08:56Z</dcterms:modified>
</cp:coreProperties>
</file>